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269" r:id="rId4"/>
    <p:sldId id="258" r:id="rId5"/>
    <p:sldId id="271" r:id="rId6"/>
    <p:sldId id="261" r:id="rId7"/>
    <p:sldId id="282" r:id="rId8"/>
    <p:sldId id="267" r:id="rId9"/>
    <p:sldId id="272" r:id="rId10"/>
    <p:sldId id="273" r:id="rId11"/>
    <p:sldId id="276" r:id="rId12"/>
    <p:sldId id="275" r:id="rId13"/>
    <p:sldId id="278" r:id="rId14"/>
    <p:sldId id="277" r:id="rId15"/>
    <p:sldId id="280" r:id="rId16"/>
    <p:sldId id="283" r:id="rId17"/>
    <p:sldId id="284" r:id="rId18"/>
    <p:sldId id="285" r:id="rId19"/>
    <p:sldId id="286" r:id="rId20"/>
    <p:sldId id="281" r:id="rId21"/>
    <p:sldId id="263" r:id="rId22"/>
    <p:sldId id="270" r:id="rId23"/>
    <p:sldId id="265" r:id="rId24"/>
    <p:sldId id="259" r:id="rId25"/>
  </p:sldIdLst>
  <p:sldSz cx="9144000" cy="6858000" type="screen4x3"/>
  <p:notesSz cx="6858000" cy="98742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0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49" autoAdjust="0"/>
  </p:normalViewPr>
  <p:slideViewPr>
    <p:cSldViewPr>
      <p:cViewPr varScale="1">
        <p:scale>
          <a:sx n="59" d="100"/>
          <a:sy n="59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311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B8841-8FE5-49EF-9165-482C23450120}" type="datetimeFigureOut">
              <a:rPr lang="pt-PT" smtClean="0"/>
              <a:pPr/>
              <a:t>01-02-2011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9AD24-75FB-469A-A7EB-EFE380C58244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D35F0-3FEA-4FAD-8149-DB77891DCDBD}" type="datetimeFigureOut">
              <a:rPr lang="pt-PT" smtClean="0"/>
              <a:pPr/>
              <a:t>01-02-2011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ED8F0-9F1B-4C1C-8FCF-2865A4471EB6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Boa</a:t>
            </a:r>
            <a:r>
              <a:rPr lang="pt-PT" baseline="0" dirty="0" smtClean="0"/>
              <a:t> tarde,</a:t>
            </a:r>
            <a:r>
              <a:rPr lang="pt-PT" baseline="0" dirty="0"/>
              <a:t> </a:t>
            </a:r>
            <a:r>
              <a:rPr lang="pt-PT" baseline="0" dirty="0" smtClean="0"/>
              <a:t>o meu nome é André Pinto e a minha dissertação tem como tema a criação dum Jogo sério para ambiente cooperativo baseado em sistemas de localização. O meu orientador é o professor António Coelho.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No entanto, sabemos que existem diversos factores que podem influenciar este parâmetro e alterar o seu valor para números consideravelmente diferentes do valor médio calculado pelo método anterior, entre os quais podemos destacar:</a:t>
            </a:r>
          </a:p>
          <a:p>
            <a:r>
              <a:rPr lang="pt-PT" dirty="0" smtClean="0"/>
              <a:t>- inclinação do plano onde o sujeito se desloca</a:t>
            </a:r>
          </a:p>
          <a:p>
            <a:r>
              <a:rPr lang="pt-PT" dirty="0" smtClean="0"/>
              <a:t>- ritmo de passada do utilizador</a:t>
            </a:r>
          </a:p>
          <a:p>
            <a:r>
              <a:rPr lang="pt-PT" dirty="0" smtClean="0"/>
              <a:t>- subida ou descida de escadas</a:t>
            </a:r>
          </a:p>
          <a:p>
            <a:r>
              <a:rPr lang="pt-PT" dirty="0" smtClean="0"/>
              <a:t>- realização de mudanças de direcção</a:t>
            </a:r>
          </a:p>
          <a:p>
            <a:endParaRPr lang="pt-PT" dirty="0" smtClean="0"/>
          </a:p>
          <a:p>
            <a:r>
              <a:rPr lang="pt-PT" dirty="0" smtClean="0"/>
              <a:t>Pelo que seria desejável a utilização duma metodologia mais facilmente adaptável aos diferentes cenários possíveis. Existem diversas propostas para dar resposta a este problema:</a:t>
            </a:r>
          </a:p>
          <a:p>
            <a:r>
              <a:rPr lang="pt-PT" dirty="0" smtClean="0"/>
              <a:t>- Utilização duma rede neuronal para treinar a relação entre as variações dos acelerómetros e o comprimento do passo</a:t>
            </a:r>
          </a:p>
          <a:p>
            <a:r>
              <a:rPr lang="pt-PT" dirty="0" smtClean="0"/>
              <a:t>- Adaptação dum valor médio pré-configurado/calculado ao ritmo do caminhar do utilizador (maior ritmo implica normalmente maior comprimento de passo)</a:t>
            </a:r>
          </a:p>
          <a:p>
            <a:r>
              <a:rPr lang="pt-PT" dirty="0" smtClean="0"/>
              <a:t>- filtro de Kalman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smtClean="0"/>
              <a:t>No caso do outdoor, temos 2 tecnologias principais:</a:t>
            </a:r>
          </a:p>
          <a:p>
            <a:r>
              <a:rPr lang="pt-PT" baseline="0" dirty="0" smtClean="0"/>
              <a:t>O GPS, que para uso civil, tem precisão média na ordem dos 22 metros, sendo que esta pode ser afectada por diversos factores, principalmente aqueles relacionados com a existência de obstáculos, como edifícios altos e montanhas ou outros obstáculos naturais</a:t>
            </a:r>
            <a:r>
              <a:rPr lang="pt-PT" baseline="0" dirty="0" smtClean="0"/>
              <a:t>. </a:t>
            </a:r>
          </a:p>
          <a:p>
            <a:endParaRPr lang="pt-PT" baseline="0" dirty="0" smtClean="0"/>
          </a:p>
          <a:p>
            <a:r>
              <a:rPr lang="pt-PT" baseline="0" dirty="0" smtClean="0"/>
              <a:t>Para além do GPS: </a:t>
            </a:r>
            <a:r>
              <a:rPr lang="pt-PT" dirty="0" smtClean="0"/>
              <a:t>GLONASS, Galileo, Compass, Quasi Zenith Satellite System, Indian Regional Navigation Satellite System</a:t>
            </a:r>
          </a:p>
          <a:p>
            <a:endParaRPr lang="pt-PT" baseline="0" dirty="0" smtClean="0"/>
          </a:p>
          <a:p>
            <a:r>
              <a:rPr lang="pt-PT" baseline="0" dirty="0" smtClean="0"/>
              <a:t>Variantes:</a:t>
            </a:r>
          </a:p>
          <a:p>
            <a:r>
              <a:rPr lang="pt-PT" baseline="0" dirty="0" smtClean="0"/>
              <a:t>DGNSS – Differential GNSS: </a:t>
            </a:r>
            <a:r>
              <a:rPr lang="pt-PT" dirty="0" smtClean="0"/>
              <a:t>é utilizada uma referência conhecida que mede os erros do sistema de GNSS básico e posteriormente propaga essas medições aos receptores comuns da vizinhança. Essa informação é depois utilizada para corrigir o posicionamento do utilizador.</a:t>
            </a:r>
          </a:p>
          <a:p>
            <a:r>
              <a:rPr lang="pt-PT" baseline="0" dirty="0" smtClean="0"/>
              <a:t>A-GNSS – Aided GNSS: usa uma rede auxiliar (network) para ajudar no processo de localização. Superset da DGNSS. Popular. Melhora os tempos de fix.</a:t>
            </a:r>
            <a:endParaRPr lang="pt-PT" baseline="0" dirty="0" smtClean="0"/>
          </a:p>
          <a:p>
            <a:r>
              <a:rPr lang="pt-PT" baseline="0" dirty="0" smtClean="0"/>
              <a:t>E o </a:t>
            </a:r>
            <a:r>
              <a:rPr lang="pt-PT" baseline="0" dirty="0" smtClean="0"/>
              <a:t>Wi-fi já falado anteriormente, que para o caso do outdoor pode </a:t>
            </a:r>
            <a:r>
              <a:rPr lang="pt-PT" baseline="0" dirty="0" smtClean="0"/>
              <a:t>fornecer precisão entre 10 a 20 </a:t>
            </a:r>
            <a:r>
              <a:rPr lang="pt-PT" baseline="0" dirty="0" smtClean="0"/>
              <a:t>metros (segundo a Skyhook). </a:t>
            </a:r>
            <a:r>
              <a:rPr lang="pt-PT" baseline="0" dirty="0" smtClean="0"/>
              <a:t>No entanto é necessário um mapeamento prévio das redes wireless, e, esse mapeamento, tem de ser actualizado periodicamente.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smtClean="0"/>
              <a:t>Para </a:t>
            </a:r>
            <a:r>
              <a:rPr lang="pt-PT" baseline="0" dirty="0" smtClean="0"/>
              <a:t>o segundo semestre, como podem ver no mapa em que cada uma das colunas representa uma semana, planeio estudar e desenvolver cada uma das funcionalidades individualmente, de acordo com o modelo iterativo e incremental referido no slide anterior.</a:t>
            </a:r>
          </a:p>
          <a:p>
            <a:r>
              <a:rPr lang="pt-PT" baseline="0" dirty="0" smtClean="0"/>
              <a:t>Após ter todas as funcionalidades operacionais, planeio melhorar a integração destas e construir a aplicação em si através do desenvolvimento do protótipo. As fases de teste existirão durante grande parte do projecto, como é típico numa abordagem iterativa, e no final reservei </a:t>
            </a:r>
            <a:r>
              <a:rPr lang="pt-PT" baseline="0" dirty="0" smtClean="0"/>
              <a:t>7 (+1) </a:t>
            </a:r>
            <a:r>
              <a:rPr lang="pt-PT" baseline="0" dirty="0" smtClean="0"/>
              <a:t>semanas para a escrita do relatório.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Como é do conhecimento comum</a:t>
            </a:r>
            <a:r>
              <a:rPr lang="pt-PT" baseline="0" dirty="0" smtClean="0"/>
              <a:t> recentemente </a:t>
            </a:r>
            <a:r>
              <a:rPr lang="pt-PT" dirty="0" smtClean="0"/>
              <a:t>tem</a:t>
            </a:r>
            <a:r>
              <a:rPr lang="pt-PT" baseline="0" dirty="0" smtClean="0"/>
              <a:t>o-nos deparado com uma crescente popularização da utilização de smartphones ou similares. Estes dispositivos têm trazido tecnologias avançadas de processamento, localização e conectividade para o uso quotidiano de grande parte da população.</a:t>
            </a:r>
          </a:p>
          <a:p>
            <a:r>
              <a:rPr lang="pt-PT" baseline="0" dirty="0" smtClean="0"/>
              <a:t>Diversas aplicações de realidade aumentada estão já a ser disponibilizadas tendo em vista o aproveitamento destas evoluções. Ao mesmo tempo novas formas de interacção começam a ganhar forma à medida que as aplicações se tornam mais úteis e populares.</a:t>
            </a:r>
          </a:p>
          <a:p>
            <a:r>
              <a:rPr lang="pt-PT" baseline="0" dirty="0" smtClean="0"/>
              <a:t>Neste contexto, o projecto da minha dissertação pretende:</a:t>
            </a:r>
          </a:p>
          <a:p>
            <a:pPr>
              <a:buFontTx/>
              <a:buChar char="-"/>
            </a:pPr>
            <a:r>
              <a:rPr lang="pt-PT" baseline="0" dirty="0" smtClean="0"/>
              <a:t>ultrapassar algumas das limitações ainda existentes, em especial no âmbito da localização em recintos fechados,</a:t>
            </a:r>
          </a:p>
          <a:p>
            <a:pPr>
              <a:buFontTx/>
              <a:buChar char="-"/>
            </a:pPr>
            <a:r>
              <a:rPr lang="pt-PT" baseline="0" dirty="0" smtClean="0"/>
              <a:t>e estudar a oportunidade de criação de novos serviços dentro desta área.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Mas em que consiste realmente </a:t>
            </a:r>
            <a:r>
              <a:rPr lang="pt-PT" baseline="0" dirty="0" smtClean="0"/>
              <a:t>o produto que me proponho a desenvolver?</a:t>
            </a:r>
          </a:p>
          <a:p>
            <a:r>
              <a:rPr lang="pt-PT" dirty="0" smtClean="0"/>
              <a:t>Do ponto de vista do</a:t>
            </a:r>
            <a:r>
              <a:rPr lang="pt-PT" baseline="0" dirty="0" smtClean="0"/>
              <a:t> utilizador final a aplicação funciona como um jogo sério que ajuda no processo de familiarização das pessoas com as instalações da FEUP, através da adição de informação relativa ao contexto em que a pessoa se encontra.</a:t>
            </a:r>
          </a:p>
          <a:p>
            <a:r>
              <a:rPr lang="pt-PT" baseline="0" dirty="0" smtClean="0"/>
              <a:t>Por trás desta descrição, estará, e</a:t>
            </a:r>
            <a:r>
              <a:rPr lang="pt-PT" dirty="0" smtClean="0"/>
              <a:t>m linhas gerais, uma plataforma cliente-servidor</a:t>
            </a:r>
            <a:r>
              <a:rPr lang="pt-PT" baseline="0" dirty="0" smtClean="0"/>
              <a:t>, desenvolvida a pensar na plataforma dos dispositivos móveis, que é</a:t>
            </a:r>
            <a:r>
              <a:rPr lang="pt-PT" dirty="0" smtClean="0"/>
              <a:t> </a:t>
            </a:r>
            <a:r>
              <a:rPr lang="pt-PT" baseline="0" dirty="0" smtClean="0"/>
              <a:t>capaz de obter e utilizar o seu posicionamento.</a:t>
            </a:r>
            <a:endParaRPr lang="pt-PT" dirty="0" smtClean="0"/>
          </a:p>
          <a:p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Abordando</a:t>
            </a:r>
            <a:r>
              <a:rPr lang="pt-PT" baseline="0" dirty="0" smtClean="0"/>
              <a:t> agora o</a:t>
            </a:r>
            <a:r>
              <a:rPr lang="pt-PT" dirty="0" smtClean="0"/>
              <a:t> problema em questão:</a:t>
            </a:r>
          </a:p>
          <a:p>
            <a:r>
              <a:rPr lang="pt-PT" dirty="0" smtClean="0"/>
              <a:t>Como</a:t>
            </a:r>
            <a:r>
              <a:rPr lang="pt-PT" baseline="0" dirty="0" smtClean="0"/>
              <a:t> referi anteriormente, uma parte substancial do problema prende-se com a localização:</a:t>
            </a:r>
          </a:p>
          <a:p>
            <a:r>
              <a:rPr lang="pt-PT" baseline="0" dirty="0" smtClean="0"/>
              <a:t>Dentro desta temática temos duas preocupações principais:</a:t>
            </a:r>
          </a:p>
          <a:p>
            <a:r>
              <a:rPr lang="pt-PT" baseline="0" dirty="0" smtClean="0"/>
              <a:t>a necessidade de níveis de precisão elevados e as limitações existentes nas técnicas de localização em recintos fechados.</a:t>
            </a:r>
          </a:p>
          <a:p>
            <a:endParaRPr lang="pt-PT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Por outro lado, na área da comunicação, o problema principal prende-se com a sincronização da</a:t>
            </a:r>
            <a:r>
              <a:rPr lang="pt-PT" baseline="0" dirty="0" smtClean="0"/>
              <a:t> informação verificada pelo utilizador, como a posição e a orientação, e a informação reportada pelo servidor. Este processo introduz atrasos que devem ser tidos em conta de forma a proporcionar uma experiência mais real.</a:t>
            </a:r>
          </a:p>
          <a:p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ED8F0-9F1B-4C1C-8FCF-2865A4471EB6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D528F5-5396-43EC-88B9-5B729A4CE3F8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7AE2C-6FE1-4BCA-BF30-4051728EB92B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757BA-93F1-405D-976F-9C7A09A35B93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AA8A5-DBDA-45F8-BD77-B2C509DFE3DA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E97C3-94CC-4390-BFF5-D170441209BC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A7180-0F49-4898-B74B-B10BB8D5D02B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FD8C9-0887-40B0-BE32-30AF0536F291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F0E6A8-EF30-40E5-90FA-7C486976A2A9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7D62B0-C734-4694-9661-8DDA2EFA6CD2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643941-3BBD-4F36-93AE-0C773183211D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5728A3-28BD-4908-AEB7-47AA2ABD8DDC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042451-ADE6-4E99-95CC-F9E0A47B5F6B}" type="datetime1">
              <a:rPr lang="pt-PT" smtClean="0"/>
              <a:pPr/>
              <a:t>01-02-2011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2EC60E-EA1A-41DC-9BE7-A249F1686BF8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pt-PT" sz="4000" dirty="0" smtClean="0"/>
              <a:t>Jogo sério para ambiente cooperativo baseado em sistemas de localização</a:t>
            </a:r>
            <a:endParaRPr lang="pt-PT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400" dirty="0" smtClean="0"/>
              <a:t>André Pinto</a:t>
            </a:r>
          </a:p>
          <a:p>
            <a:pPr algn="ctr"/>
            <a:r>
              <a:rPr lang="pt-PT" sz="2400" dirty="0" smtClean="0"/>
              <a:t>Orientador Prof. António Coelho</a:t>
            </a:r>
            <a:endParaRPr lang="pt-PT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Com fingerprinting</a:t>
            </a:r>
          </a:p>
          <a:p>
            <a:pPr marL="850392" lvl="1" indent="-457200">
              <a:buFont typeface="+mj-lt"/>
              <a:buAutoNum type="arabicPeriod"/>
            </a:pPr>
            <a:r>
              <a:rPr lang="pt-PT" dirty="0" smtClean="0"/>
              <a:t>Fase offline – </a:t>
            </a:r>
            <a:r>
              <a:rPr lang="pt-PT" sz="2000" dirty="0" smtClean="0"/>
              <a:t>mapeamento da difusão da tecnologia usada no edifício (criação do radio map).</a:t>
            </a:r>
          </a:p>
          <a:p>
            <a:pPr lvl="2"/>
            <a:r>
              <a:rPr lang="pt-PT" sz="2000" dirty="0" smtClean="0"/>
              <a:t>Usadas métricas proporcionais à distância ao emissor </a:t>
            </a:r>
            <a:r>
              <a:rPr lang="pt-PT" sz="1600" dirty="0" smtClean="0"/>
              <a:t>(Angle of Arrival, Received Signal Strength, Time of Flight)</a:t>
            </a:r>
            <a:endParaRPr lang="pt-PT" dirty="0" smtClean="0"/>
          </a:p>
          <a:p>
            <a:pPr lvl="2"/>
            <a:endParaRPr lang="pt-PT" dirty="0" smtClean="0"/>
          </a:p>
          <a:p>
            <a:pPr marL="850392" lvl="1" indent="-457200">
              <a:buFont typeface="+mj-lt"/>
              <a:buAutoNum type="arabicPeriod"/>
            </a:pPr>
            <a:r>
              <a:rPr lang="pt-PT" dirty="0" smtClean="0"/>
              <a:t>Fase online – </a:t>
            </a:r>
            <a:r>
              <a:rPr lang="pt-PT" sz="2000" dirty="0" smtClean="0"/>
              <a:t>medição</a:t>
            </a:r>
            <a:br>
              <a:rPr lang="pt-PT" sz="2000" dirty="0" smtClean="0"/>
            </a:br>
            <a:r>
              <a:rPr lang="pt-PT" sz="2000" dirty="0" smtClean="0"/>
              <a:t>em contexto real das métricas</a:t>
            </a:r>
            <a:br>
              <a:rPr lang="pt-PT" sz="2000" dirty="0" smtClean="0"/>
            </a:br>
            <a:r>
              <a:rPr lang="pt-PT" sz="2000" dirty="0" smtClean="0"/>
              <a:t>registadas anteriormente no</a:t>
            </a:r>
            <a:br>
              <a:rPr lang="pt-PT" sz="2000" dirty="0" smtClean="0"/>
            </a:br>
            <a:r>
              <a:rPr lang="pt-PT" sz="2000" dirty="0" smtClean="0"/>
              <a:t>radio map.</a:t>
            </a:r>
          </a:p>
          <a:p>
            <a:pPr lvl="2"/>
            <a:r>
              <a:rPr lang="pt-PT" dirty="0" smtClean="0"/>
              <a:t>Métodos comuns:</a:t>
            </a:r>
          </a:p>
          <a:p>
            <a:pPr lvl="3"/>
            <a:r>
              <a:rPr lang="pt-PT" dirty="0" smtClean="0"/>
              <a:t>nearest neighbor;</a:t>
            </a:r>
          </a:p>
          <a:p>
            <a:pPr lvl="3"/>
            <a:r>
              <a:rPr lang="pt-PT" dirty="0" smtClean="0"/>
              <a:t>triangulação.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Radio Frequência – </a:t>
            </a:r>
            <a:r>
              <a:rPr lang="pt-PT" dirty="0" smtClean="0"/>
              <a:t>Metodologia</a:t>
            </a: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5084356" y="5877272"/>
            <a:ext cx="39982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Radio Map </a:t>
            </a:r>
            <a:r>
              <a:rPr lang="en-US" sz="1100" dirty="0" err="1" smtClean="0"/>
              <a:t>por</a:t>
            </a:r>
            <a:r>
              <a:rPr lang="en-US" sz="1100" dirty="0" smtClean="0"/>
              <a:t> </a:t>
            </a:r>
            <a:r>
              <a:rPr lang="en-US" sz="1100" dirty="0" err="1" smtClean="0"/>
              <a:t>Monoj</a:t>
            </a:r>
            <a:r>
              <a:rPr lang="en-US" sz="1100" dirty="0" smtClean="0"/>
              <a:t> Kumar Raja et al. </a:t>
            </a:r>
            <a:r>
              <a:rPr lang="en-US" sz="1100" dirty="0" err="1" smtClean="0"/>
              <a:t>em</a:t>
            </a:r>
            <a:r>
              <a:rPr lang="en-US" sz="1100" dirty="0" smtClean="0"/>
              <a:t> </a:t>
            </a:r>
          </a:p>
          <a:p>
            <a:pPr algn="ctr"/>
            <a:r>
              <a:rPr lang="en-US" sz="1100" dirty="0" smtClean="0"/>
              <a:t>“Indoor Positioning and Indoor Location Based Services”</a:t>
            </a:r>
            <a:endParaRPr lang="pt-PT" sz="1100" dirty="0"/>
          </a:p>
        </p:txBody>
      </p:sp>
      <p:pic>
        <p:nvPicPr>
          <p:cNvPr id="7" name="Picture 6" descr="wifi-radio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4488" y="3262089"/>
            <a:ext cx="38100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valuation_ic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6632"/>
            <a:ext cx="1584176" cy="15841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Vantagens:</a:t>
            </a:r>
          </a:p>
          <a:p>
            <a:pPr lvl="1"/>
            <a:r>
              <a:rPr lang="pt-PT" sz="1800" dirty="0" smtClean="0"/>
              <a:t>Utiliza uma infraestrutura tipicamente existente em grande parte dos edifícios (no caso da WLAN).</a:t>
            </a:r>
          </a:p>
          <a:p>
            <a:pPr lvl="1"/>
            <a:r>
              <a:rPr lang="pt-PT" sz="1800" dirty="0" smtClean="0"/>
              <a:t>Bastante trabalho </a:t>
            </a:r>
            <a:r>
              <a:rPr lang="pt-PT" sz="1800" dirty="0" smtClean="0"/>
              <a:t>científico </a:t>
            </a:r>
            <a:r>
              <a:rPr lang="pt-PT" sz="1800" dirty="0" smtClean="0"/>
              <a:t>e algumas implementações comerciais </a:t>
            </a:r>
            <a:r>
              <a:rPr lang="pt-PT" sz="1800" dirty="0" smtClean="0"/>
              <a:t>efectuadas.</a:t>
            </a:r>
            <a:endParaRPr lang="pt-PT" sz="1800" dirty="0" smtClean="0"/>
          </a:p>
          <a:p>
            <a:pPr lvl="1"/>
            <a:endParaRPr lang="pt-PT" sz="1800" dirty="0" smtClean="0"/>
          </a:p>
          <a:p>
            <a:r>
              <a:rPr lang="pt-PT" sz="2000" dirty="0" smtClean="0"/>
              <a:t>Desvantagens:</a:t>
            </a:r>
          </a:p>
          <a:p>
            <a:pPr lvl="1"/>
            <a:r>
              <a:rPr lang="pt-PT" sz="1800" dirty="0" smtClean="0"/>
              <a:t>Problemas com reflexões e atenuações de sinal </a:t>
            </a:r>
            <a:r>
              <a:rPr lang="pt-PT" sz="1800" dirty="0" smtClean="0"/>
              <a:t>(</a:t>
            </a:r>
            <a:r>
              <a:rPr lang="pt-PT" sz="1800" dirty="0" smtClean="0"/>
              <a:t>Non-Line-Of-Sight</a:t>
            </a:r>
            <a:r>
              <a:rPr lang="pt-PT" sz="1800" dirty="0" smtClean="0"/>
              <a:t>).</a:t>
            </a:r>
            <a:endParaRPr lang="pt-PT" sz="1800" dirty="0" smtClean="0"/>
          </a:p>
          <a:p>
            <a:pPr lvl="1"/>
            <a:r>
              <a:rPr lang="pt-PT" sz="1800" dirty="0" smtClean="0"/>
              <a:t>Necessidade de estudo </a:t>
            </a:r>
            <a:br>
              <a:rPr lang="pt-PT" sz="1800" dirty="0" smtClean="0"/>
            </a:br>
            <a:r>
              <a:rPr lang="pt-PT" sz="1800" dirty="0" smtClean="0"/>
              <a:t>duma boa disposição dos</a:t>
            </a:r>
            <a:br>
              <a:rPr lang="pt-PT" sz="1800" dirty="0" smtClean="0"/>
            </a:br>
            <a:r>
              <a:rPr lang="pt-PT" sz="1800" dirty="0" smtClean="0"/>
              <a:t>emissores (ter em conta </a:t>
            </a:r>
            <a:br>
              <a:rPr lang="pt-PT" sz="1800" dirty="0" smtClean="0"/>
            </a:br>
            <a:r>
              <a:rPr lang="pt-PT" sz="1800" dirty="0" smtClean="0"/>
              <a:t>as características do </a:t>
            </a:r>
            <a:br>
              <a:rPr lang="pt-PT" sz="1800" dirty="0" smtClean="0"/>
            </a:br>
            <a:r>
              <a:rPr lang="pt-PT" sz="1800" dirty="0" smtClean="0"/>
              <a:t>espaço).</a:t>
            </a:r>
            <a:endParaRPr lang="pt-PT" sz="1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Radio Freq. - Avaliação</a:t>
            </a:r>
            <a:endParaRPr lang="pt-PT" dirty="0"/>
          </a:p>
        </p:txBody>
      </p:sp>
      <p:pic>
        <p:nvPicPr>
          <p:cNvPr id="7" name="Picture 6" descr="NL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005064"/>
            <a:ext cx="4896544" cy="2130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8447" y="6063483"/>
            <a:ext cx="477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Condições</a:t>
            </a:r>
            <a:r>
              <a:rPr lang="en-US" sz="1000" dirty="0" smtClean="0"/>
              <a:t> NLOS </a:t>
            </a:r>
            <a:r>
              <a:rPr lang="en-US" sz="1000" dirty="0" err="1" smtClean="0"/>
              <a:t>por</a:t>
            </a:r>
            <a:r>
              <a:rPr lang="en-US" sz="1000" dirty="0" smtClean="0"/>
              <a:t> </a:t>
            </a:r>
            <a:r>
              <a:rPr lang="en-US" sz="1000" dirty="0" err="1" smtClean="0"/>
              <a:t>Hui</a:t>
            </a:r>
            <a:r>
              <a:rPr lang="en-US" sz="1000" dirty="0" smtClean="0"/>
              <a:t> Wang et al </a:t>
            </a:r>
            <a:r>
              <a:rPr lang="en-US" sz="1000" dirty="0" err="1" smtClean="0"/>
              <a:t>em</a:t>
            </a:r>
            <a:r>
              <a:rPr lang="en-US" sz="1000" dirty="0" smtClean="0"/>
              <a:t> “Enhancing the Map Usage for Indoor Location-Aware Systems” (</a:t>
            </a:r>
            <a:r>
              <a:rPr lang="en-US" sz="1000" dirty="0" err="1" smtClean="0"/>
              <a:t>imagem</a:t>
            </a:r>
            <a:r>
              <a:rPr lang="en-US" sz="1000" dirty="0" smtClean="0"/>
              <a:t> </a:t>
            </a:r>
            <a:r>
              <a:rPr lang="en-US" sz="1000" dirty="0" err="1" smtClean="0"/>
              <a:t>modificada</a:t>
            </a:r>
            <a:r>
              <a:rPr lang="en-US" sz="1000" dirty="0" smtClean="0"/>
              <a:t>)</a:t>
            </a:r>
            <a:endParaRPr lang="pt-P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94920" cy="4525963"/>
          </a:xfrm>
        </p:spPr>
        <p:txBody>
          <a:bodyPr/>
          <a:lstStyle/>
          <a:p>
            <a:r>
              <a:rPr lang="pt-PT" dirty="0" smtClean="0"/>
              <a:t>Precisão: </a:t>
            </a:r>
          </a:p>
          <a:p>
            <a:pPr lvl="1"/>
            <a:r>
              <a:rPr lang="pt-PT" dirty="0" smtClean="0"/>
              <a:t>na ordem dos centímetros</a:t>
            </a:r>
          </a:p>
          <a:p>
            <a:pPr lvl="2"/>
            <a:r>
              <a:rPr lang="pt-PT" dirty="0" smtClean="0"/>
              <a:t>dependendo da abordagem escolhida e das condições de visibilidade</a:t>
            </a:r>
          </a:p>
          <a:p>
            <a:endParaRPr lang="pt-PT" dirty="0" smtClean="0"/>
          </a:p>
          <a:p>
            <a:r>
              <a:rPr lang="pt-PT" dirty="0" smtClean="0"/>
              <a:t>Versões principais:</a:t>
            </a:r>
          </a:p>
          <a:p>
            <a:pPr lvl="1"/>
            <a:r>
              <a:rPr lang="pt-PT" dirty="0" smtClean="0"/>
              <a:t>características naturais </a:t>
            </a:r>
          </a:p>
          <a:p>
            <a:pPr lvl="1"/>
            <a:r>
              <a:rPr lang="pt-PT" dirty="0" smtClean="0"/>
              <a:t>marcas fiduciais</a:t>
            </a:r>
          </a:p>
          <a:p>
            <a:pPr lvl="1"/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Processamento de Imagem</a:t>
            </a:r>
            <a:endParaRPr lang="pt-PT" dirty="0"/>
          </a:p>
        </p:txBody>
      </p:sp>
      <p:pic>
        <p:nvPicPr>
          <p:cNvPr id="2050" name="Picture 2" descr="C:\Users\andresp\Desktop\tese\ppts\app2\marcas_fiducia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347" y="3645024"/>
            <a:ext cx="3286125" cy="2409825"/>
          </a:xfrm>
          <a:prstGeom prst="rect">
            <a:avLst/>
          </a:prstGeom>
          <a:noFill/>
        </p:spPr>
      </p:pic>
      <p:pic>
        <p:nvPicPr>
          <p:cNvPr id="2051" name="Picture 3" descr="C:\Users\andresp\Desktop\tese\ppts\app2\proc_imagem_natur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238375" cy="17335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20072" y="285293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/>
              <a:t>Detecção</a:t>
            </a:r>
            <a:r>
              <a:rPr lang="en-US" sz="1050" dirty="0" smtClean="0"/>
              <a:t> de </a:t>
            </a:r>
            <a:r>
              <a:rPr lang="en-US" sz="1050" dirty="0" err="1" smtClean="0"/>
              <a:t>características</a:t>
            </a:r>
            <a:r>
              <a:rPr lang="en-US" sz="1050" dirty="0" smtClean="0"/>
              <a:t> </a:t>
            </a:r>
            <a:r>
              <a:rPr lang="en-US" sz="1050" dirty="0" err="1" smtClean="0"/>
              <a:t>naturais</a:t>
            </a:r>
            <a:r>
              <a:rPr lang="en-US" sz="1050" dirty="0" smtClean="0"/>
              <a:t> </a:t>
            </a:r>
            <a:r>
              <a:rPr lang="en-US" sz="1050" dirty="0" err="1" smtClean="0"/>
              <a:t>por</a:t>
            </a:r>
            <a:r>
              <a:rPr lang="en-US" sz="1050" dirty="0" smtClean="0"/>
              <a:t> Omar </a:t>
            </a:r>
            <a:r>
              <a:rPr lang="en-US" sz="1050" dirty="0" err="1" smtClean="0"/>
              <a:t>Ait</a:t>
            </a:r>
            <a:r>
              <a:rPr lang="en-US" sz="1050" dirty="0" smtClean="0"/>
              <a:t> Aider et al. </a:t>
            </a:r>
            <a:r>
              <a:rPr lang="en-US" sz="1050" dirty="0" err="1" smtClean="0"/>
              <a:t>em</a:t>
            </a:r>
            <a:r>
              <a:rPr lang="en-US" sz="1050" dirty="0" smtClean="0"/>
              <a:t> “A model-based method for indoor mobile robot localization using monocular vision and straight-line correspondences”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0081" y="6037838"/>
            <a:ext cx="33233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 smtClean="0"/>
              <a:t>Marcas</a:t>
            </a:r>
            <a:r>
              <a:rPr lang="en-US" sz="1050" dirty="0" smtClean="0"/>
              <a:t> </a:t>
            </a:r>
            <a:r>
              <a:rPr lang="en-US" sz="1050" dirty="0" err="1" smtClean="0"/>
              <a:t>Fiduciais</a:t>
            </a:r>
            <a:r>
              <a:rPr lang="en-US" sz="1050" dirty="0" smtClean="0"/>
              <a:t> </a:t>
            </a:r>
            <a:r>
              <a:rPr lang="en-US" sz="1050" dirty="0" err="1" smtClean="0"/>
              <a:t>por</a:t>
            </a:r>
            <a:r>
              <a:rPr lang="en-US" sz="1050" dirty="0" smtClean="0"/>
              <a:t> Mark </a:t>
            </a:r>
            <a:r>
              <a:rPr lang="en-US" sz="1050" dirty="0" err="1" smtClean="0"/>
              <a:t>Fiala</a:t>
            </a:r>
            <a:r>
              <a:rPr lang="en-US" sz="1050" dirty="0" smtClean="0"/>
              <a:t> </a:t>
            </a:r>
            <a:r>
              <a:rPr lang="en-US" sz="1050" dirty="0" err="1" smtClean="0"/>
              <a:t>em</a:t>
            </a:r>
            <a:r>
              <a:rPr lang="en-US" sz="1050" dirty="0" smtClean="0"/>
              <a:t> “</a:t>
            </a:r>
            <a:r>
              <a:rPr lang="en-US" sz="1050" dirty="0" err="1" smtClean="0"/>
              <a:t>ARTag</a:t>
            </a:r>
            <a:r>
              <a:rPr lang="en-US" sz="1050" dirty="0" smtClean="0"/>
              <a:t>, a</a:t>
            </a:r>
          </a:p>
          <a:p>
            <a:pPr algn="ctr"/>
            <a:r>
              <a:rPr lang="en-US" sz="1050" dirty="0" err="1" smtClean="0"/>
              <a:t>fiducial</a:t>
            </a:r>
            <a:r>
              <a:rPr lang="en-US" sz="1050" dirty="0" smtClean="0"/>
              <a:t> marker system using digital techniques”</a:t>
            </a:r>
            <a:endParaRPr lang="pt-PT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r>
              <a:rPr lang="pt-PT" sz="2400" dirty="0" smtClean="0"/>
              <a:t>Marcas </a:t>
            </a:r>
            <a:r>
              <a:rPr lang="pt-PT" sz="2400" dirty="0" smtClean="0"/>
              <a:t>Fiduciais</a:t>
            </a:r>
          </a:p>
          <a:p>
            <a:pPr lvl="1"/>
            <a:r>
              <a:rPr lang="pt-PT" sz="2000" dirty="0" smtClean="0"/>
              <a:t>Imagens artificiais adicionadas </a:t>
            </a:r>
            <a:r>
              <a:rPr lang="pt-PT" sz="2000" dirty="0" smtClean="0"/>
              <a:t>ao ambiente</a:t>
            </a:r>
            <a:endParaRPr lang="pt-PT" sz="1600" dirty="0" smtClean="0"/>
          </a:p>
          <a:p>
            <a:pPr lvl="1"/>
            <a:r>
              <a:rPr lang="pt-PT" sz="2000" dirty="0" smtClean="0"/>
              <a:t>Facilitar a localização através da identificação</a:t>
            </a:r>
            <a:br>
              <a:rPr lang="pt-PT" sz="2000" dirty="0" smtClean="0"/>
            </a:br>
            <a:r>
              <a:rPr lang="pt-PT" sz="2000" dirty="0" smtClean="0"/>
              <a:t> de padrões de fácil análise</a:t>
            </a:r>
          </a:p>
          <a:p>
            <a:pPr lvl="2"/>
            <a:endParaRPr lang="pt-PT" sz="1800" dirty="0" smtClean="0"/>
          </a:p>
          <a:p>
            <a:pPr lvl="2"/>
            <a:endParaRPr lang="pt-PT" sz="1800" dirty="0" smtClean="0"/>
          </a:p>
          <a:p>
            <a:pPr lvl="2"/>
            <a:endParaRPr lang="pt-PT" sz="1800" dirty="0" smtClean="0"/>
          </a:p>
          <a:p>
            <a:r>
              <a:rPr lang="pt-PT" sz="2400" dirty="0" smtClean="0"/>
              <a:t>Processo:						</a:t>
            </a:r>
            <a:endParaRPr lang="pt-PT" sz="2800" dirty="0" smtClean="0"/>
          </a:p>
          <a:p>
            <a:pPr lvl="1"/>
            <a:r>
              <a:rPr lang="pt-PT" sz="2000" dirty="0" smtClean="0"/>
              <a:t>Associação do identificador da marca fiducial a uma posição</a:t>
            </a:r>
          </a:p>
          <a:p>
            <a:pPr lvl="1"/>
            <a:r>
              <a:rPr lang="pt-PT" sz="2000" dirty="0" smtClean="0"/>
              <a:t>Detecção do marca fiducial e consequente identificador</a:t>
            </a:r>
          </a:p>
          <a:p>
            <a:pPr lvl="1"/>
            <a:r>
              <a:rPr lang="pt-PT" sz="2000" dirty="0" smtClean="0"/>
              <a:t>Utilização do identificador para determinar a </a:t>
            </a:r>
            <a:r>
              <a:rPr lang="pt-PT" sz="2000" dirty="0" smtClean="0"/>
              <a:t>posição</a:t>
            </a:r>
            <a:endParaRPr lang="pt-PT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Proc. de Imagem – </a:t>
            </a:r>
            <a:r>
              <a:rPr lang="pt-PT" sz="3600" dirty="0" smtClean="0"/>
              <a:t>Metodologia</a:t>
            </a:r>
            <a:endParaRPr lang="pt-PT" sz="3600" dirty="0"/>
          </a:p>
        </p:txBody>
      </p:sp>
      <p:pic>
        <p:nvPicPr>
          <p:cNvPr id="3074" name="Picture 2" descr="C:\Users\andresp\Desktop\tese\ppts\app2\marcas_fiduciais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0469" y="2653462"/>
            <a:ext cx="2712968" cy="9361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52120" y="3589566"/>
            <a:ext cx="34403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 smtClean="0"/>
              <a:t>Marcas</a:t>
            </a:r>
            <a:r>
              <a:rPr lang="en-US" sz="1050" dirty="0" smtClean="0"/>
              <a:t> </a:t>
            </a:r>
            <a:r>
              <a:rPr lang="en-US" sz="1050" dirty="0" err="1" smtClean="0"/>
              <a:t>Fiduciais</a:t>
            </a:r>
            <a:r>
              <a:rPr lang="en-US" sz="1050" dirty="0" smtClean="0"/>
              <a:t> </a:t>
            </a:r>
            <a:r>
              <a:rPr lang="en-US" sz="1050" dirty="0" err="1" smtClean="0"/>
              <a:t>por</a:t>
            </a:r>
            <a:r>
              <a:rPr lang="en-US" sz="1050" dirty="0" smtClean="0"/>
              <a:t> Mark </a:t>
            </a:r>
            <a:r>
              <a:rPr lang="en-US" sz="1050" dirty="0" err="1" smtClean="0"/>
              <a:t>Fiala</a:t>
            </a:r>
            <a:r>
              <a:rPr lang="en-US" sz="1050" dirty="0" smtClean="0"/>
              <a:t> </a:t>
            </a:r>
            <a:r>
              <a:rPr lang="en-US" sz="1050" dirty="0" err="1" smtClean="0"/>
              <a:t>em</a:t>
            </a:r>
            <a:r>
              <a:rPr lang="en-US" sz="1050" dirty="0" smtClean="0"/>
              <a:t> “</a:t>
            </a:r>
            <a:r>
              <a:rPr lang="en-US" sz="1050" dirty="0" err="1" smtClean="0"/>
              <a:t>ARTag</a:t>
            </a:r>
            <a:r>
              <a:rPr lang="en-US" sz="1050" dirty="0" smtClean="0"/>
              <a:t>, a</a:t>
            </a:r>
          </a:p>
          <a:p>
            <a:pPr algn="ctr"/>
            <a:r>
              <a:rPr lang="en-US" sz="1050" dirty="0" err="1" smtClean="0"/>
              <a:t>fiducial</a:t>
            </a:r>
            <a:r>
              <a:rPr lang="en-US" sz="1050" dirty="0" smtClean="0"/>
              <a:t> marker system using digital techniques”</a:t>
            </a:r>
            <a:endParaRPr lang="pt-PT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valuation_ic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6632"/>
            <a:ext cx="1584176" cy="15841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237931"/>
          </a:xfrm>
        </p:spPr>
        <p:txBody>
          <a:bodyPr>
            <a:normAutofit/>
          </a:bodyPr>
          <a:lstStyle/>
          <a:p>
            <a:r>
              <a:rPr lang="pt-PT" dirty="0" smtClean="0"/>
              <a:t>Vantagens:</a:t>
            </a:r>
          </a:p>
          <a:p>
            <a:pPr lvl="1"/>
            <a:r>
              <a:rPr lang="pt-PT" dirty="0" smtClean="0"/>
              <a:t>Utilização de tecnologias existentes actualmente nos dispositivos móveis (câmara);</a:t>
            </a:r>
          </a:p>
          <a:p>
            <a:pPr lvl="1"/>
            <a:r>
              <a:rPr lang="pt-PT" dirty="0" smtClean="0"/>
              <a:t>Elevada </a:t>
            </a:r>
            <a:r>
              <a:rPr lang="pt-PT" dirty="0" smtClean="0"/>
              <a:t>precisão</a:t>
            </a:r>
            <a:r>
              <a:rPr lang="pt-PT" dirty="0" smtClean="0"/>
              <a:t>.</a:t>
            </a:r>
            <a:endParaRPr lang="pt-PT" dirty="0" smtClean="0"/>
          </a:p>
          <a:p>
            <a:pPr lvl="1"/>
            <a:endParaRPr lang="pt-PT" dirty="0" smtClean="0"/>
          </a:p>
          <a:p>
            <a:r>
              <a:rPr lang="pt-PT" dirty="0" smtClean="0"/>
              <a:t>Desvantagens:</a:t>
            </a:r>
          </a:p>
          <a:p>
            <a:pPr lvl="1"/>
            <a:r>
              <a:rPr lang="pt-PT" dirty="0" smtClean="0"/>
              <a:t>Dificuldades com a imprevisibilidade do ambiente (e.g. oclusão </a:t>
            </a:r>
            <a:r>
              <a:rPr lang="pt-PT" dirty="0" smtClean="0"/>
              <a:t>temporária, condições de iluminação);</a:t>
            </a:r>
            <a:endParaRPr lang="pt-PT" dirty="0" smtClean="0"/>
          </a:p>
          <a:p>
            <a:pPr lvl="1"/>
            <a:r>
              <a:rPr lang="pt-PT" dirty="0" smtClean="0"/>
              <a:t>Necessidade </a:t>
            </a:r>
            <a:r>
              <a:rPr lang="pt-PT" dirty="0" smtClean="0"/>
              <a:t>de alteração do </a:t>
            </a:r>
            <a:r>
              <a:rPr lang="pt-PT" dirty="0" smtClean="0"/>
              <a:t>espaço.</a:t>
            </a:r>
            <a:endParaRPr lang="pt-PT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Proc. Imagem - Avaliação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94920" cy="4525963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Tipo de INS </a:t>
            </a:r>
            <a:r>
              <a:rPr lang="pt-PT" sz="2000" dirty="0" smtClean="0"/>
              <a:t>(Inertial Navigation System)</a:t>
            </a:r>
          </a:p>
          <a:p>
            <a:pPr lvl="1"/>
            <a:r>
              <a:rPr lang="pt-PT" sz="1900" dirty="0" smtClean="0"/>
              <a:t>utiliza a contagem dos passos para estimar continuamente a velocidade (norma e direcção) e assim calcular a posição actual</a:t>
            </a:r>
          </a:p>
          <a:p>
            <a:pPr lvl="1"/>
            <a:endParaRPr lang="pt-PT" sz="1600" dirty="0" smtClean="0"/>
          </a:p>
          <a:p>
            <a:endParaRPr lang="pt-PT" dirty="0" smtClean="0"/>
          </a:p>
          <a:p>
            <a:r>
              <a:rPr lang="pt-PT" dirty="0" smtClean="0"/>
              <a:t>Precisão: </a:t>
            </a:r>
          </a:p>
          <a:p>
            <a:pPr lvl="1"/>
            <a:r>
              <a:rPr lang="pt-PT" dirty="0" smtClean="0"/>
              <a:t>&lt; 5% da distância percorrida</a:t>
            </a:r>
          </a:p>
          <a:p>
            <a:pPr lvl="2"/>
            <a:r>
              <a:rPr lang="pt-PT" dirty="0" smtClean="0"/>
              <a:t>varia bastante</a:t>
            </a:r>
          </a:p>
          <a:p>
            <a:endParaRPr lang="pt-PT" dirty="0" smtClean="0"/>
          </a:p>
          <a:p>
            <a:r>
              <a:rPr lang="pt-PT" dirty="0" smtClean="0"/>
              <a:t>Variante:</a:t>
            </a:r>
            <a:endParaRPr lang="pt-PT" dirty="0" smtClean="0"/>
          </a:p>
          <a:p>
            <a:pPr lvl="1"/>
            <a:r>
              <a:rPr lang="pt-PT" dirty="0" smtClean="0"/>
              <a:t>Utilização de mapas</a:t>
            </a:r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Pedestrial Dead Reckoning</a:t>
            </a:r>
            <a:endParaRPr lang="pt-PT" dirty="0"/>
          </a:p>
        </p:txBody>
      </p:sp>
      <p:pic>
        <p:nvPicPr>
          <p:cNvPr id="5122" name="Picture 2" descr="C:\Users\andresp\Desktop\tese\ppts\app2\footst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396655"/>
            <a:ext cx="2664296" cy="397656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dresp\Desktop\tese\ppts\app2\p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556" y="1052736"/>
            <a:ext cx="3886200" cy="30099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pt-PT" dirty="0" smtClean="0"/>
              <a:t>Ferramentas utilizadas:</a:t>
            </a:r>
            <a:endParaRPr lang="pt-PT" sz="1800" dirty="0" smtClean="0"/>
          </a:p>
          <a:p>
            <a:pPr lvl="1"/>
            <a:r>
              <a:rPr lang="pt-PT" dirty="0" smtClean="0"/>
              <a:t>Acelerómetro</a:t>
            </a:r>
          </a:p>
          <a:p>
            <a:pPr lvl="1"/>
            <a:r>
              <a:rPr lang="pt-PT" dirty="0" smtClean="0"/>
              <a:t>Giroscópio</a:t>
            </a:r>
            <a:endParaRPr lang="pt-PT" dirty="0" smtClean="0"/>
          </a:p>
          <a:p>
            <a:pPr lvl="1"/>
            <a:r>
              <a:rPr lang="pt-PT" dirty="0" smtClean="0"/>
              <a:t>Bússola</a:t>
            </a:r>
          </a:p>
          <a:p>
            <a:pPr lvl="1"/>
            <a:endParaRPr lang="pt-PT" dirty="0" smtClean="0"/>
          </a:p>
          <a:p>
            <a:pPr lvl="1"/>
            <a:endParaRPr lang="pt-PT" dirty="0" smtClean="0"/>
          </a:p>
          <a:p>
            <a:r>
              <a:rPr lang="pt-PT" dirty="0" smtClean="0"/>
              <a:t>3 </a:t>
            </a:r>
            <a:r>
              <a:rPr lang="pt-PT" dirty="0" smtClean="0"/>
              <a:t>tarefas principais:</a:t>
            </a:r>
          </a:p>
          <a:p>
            <a:pPr lvl="1"/>
            <a:r>
              <a:rPr lang="pt-PT" dirty="0" smtClean="0"/>
              <a:t>Detecção de passos</a:t>
            </a:r>
          </a:p>
          <a:p>
            <a:pPr lvl="1"/>
            <a:r>
              <a:rPr lang="pt-PT" dirty="0" smtClean="0"/>
              <a:t>Estimativa do </a:t>
            </a:r>
            <a:r>
              <a:rPr lang="pt-PT" dirty="0" smtClean="0"/>
              <a:t>comprimento do </a:t>
            </a:r>
            <a:r>
              <a:rPr lang="pt-PT" dirty="0" smtClean="0"/>
              <a:t>passo</a:t>
            </a:r>
          </a:p>
          <a:p>
            <a:pPr lvl="1"/>
            <a:r>
              <a:rPr lang="pt-PT" dirty="0" smtClean="0"/>
              <a:t>Determinação da </a:t>
            </a:r>
            <a:r>
              <a:rPr lang="pt-PT" dirty="0" smtClean="0"/>
              <a:t>direcção </a:t>
            </a:r>
            <a:r>
              <a:rPr lang="pt-PT" dirty="0" smtClean="0"/>
              <a:t>do deslocamento</a:t>
            </a:r>
            <a:endParaRPr lang="pt-PT" sz="1200" dirty="0" smtClean="0"/>
          </a:p>
          <a:p>
            <a:endParaRPr lang="pt-PT" sz="2000" dirty="0" smtClean="0"/>
          </a:p>
          <a:p>
            <a:endParaRPr lang="pt-PT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PDR – Metodologia (1) </a:t>
            </a:r>
            <a:endParaRPr lang="pt-PT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448484" y="3990628"/>
            <a:ext cx="4695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Percurso</a:t>
            </a:r>
            <a:r>
              <a:rPr lang="en-US" sz="1100" dirty="0" smtClean="0"/>
              <a:t> com </a:t>
            </a:r>
            <a:r>
              <a:rPr lang="en-US" sz="1100" dirty="0" err="1" smtClean="0"/>
              <a:t>recurso</a:t>
            </a:r>
            <a:r>
              <a:rPr lang="en-US" sz="1100" dirty="0" smtClean="0"/>
              <a:t> a PDR </a:t>
            </a:r>
            <a:r>
              <a:rPr lang="en-US" sz="1100" dirty="0" err="1" smtClean="0"/>
              <a:t>por</a:t>
            </a:r>
            <a:r>
              <a:rPr lang="en-US" sz="1100" dirty="0" smtClean="0"/>
              <a:t> </a:t>
            </a:r>
            <a:r>
              <a:rPr lang="en-US" sz="1100" dirty="0" err="1" smtClean="0"/>
              <a:t>Jani</a:t>
            </a:r>
            <a:r>
              <a:rPr lang="en-US" sz="1100" dirty="0" smtClean="0"/>
              <a:t> K</a:t>
            </a:r>
            <a:r>
              <a:rPr lang="pt-PT" sz="1100" dirty="0" smtClean="0"/>
              <a:t>äppi et al. </a:t>
            </a:r>
          </a:p>
          <a:p>
            <a:pPr algn="ctr"/>
            <a:r>
              <a:rPr lang="pt-PT" sz="1100" dirty="0" smtClean="0"/>
              <a:t>em “MEMS-IMU Based  Pedestrian Navigator for Handheld Devices”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19256" cy="4755984"/>
          </a:xfrm>
        </p:spPr>
        <p:txBody>
          <a:bodyPr>
            <a:normAutofit/>
          </a:bodyPr>
          <a:lstStyle/>
          <a:p>
            <a:r>
              <a:rPr lang="pt-PT" sz="2000" dirty="0" smtClean="0"/>
              <a:t>Detecção de passos</a:t>
            </a:r>
            <a:r>
              <a:rPr lang="pt-PT" sz="1400" dirty="0" smtClean="0"/>
              <a:t> – uma abordagem</a:t>
            </a:r>
            <a:r>
              <a:rPr lang="pt-PT" sz="2000" dirty="0" smtClean="0"/>
              <a:t>:</a:t>
            </a:r>
          </a:p>
          <a:p>
            <a:pPr lvl="1"/>
            <a:r>
              <a:rPr lang="pt-PT" sz="1800" dirty="0" smtClean="0"/>
              <a:t>Identificação do máximo do sinal do acelerómetro dentro dum intervalo fixo de tempo.</a:t>
            </a:r>
          </a:p>
          <a:p>
            <a:pPr lvl="1"/>
            <a:r>
              <a:rPr lang="pt-PT" sz="1800" dirty="0" smtClean="0"/>
              <a:t>Uso de heurísticas na filtragem de </a:t>
            </a:r>
            <a:r>
              <a:rPr lang="pt-PT" sz="1800" dirty="0" smtClean="0"/>
              <a:t>resultados (e.g. min sinal, intervalo min de tempo)</a:t>
            </a:r>
          </a:p>
          <a:p>
            <a:pPr lvl="1"/>
            <a:endParaRPr lang="pt-PT" sz="1600" dirty="0" smtClean="0"/>
          </a:p>
          <a:p>
            <a:pPr lvl="1">
              <a:buNone/>
            </a:pPr>
            <a:r>
              <a:rPr lang="pt-PT" sz="1600" dirty="0" smtClean="0"/>
              <a:t/>
            </a:r>
            <a:br>
              <a:rPr lang="pt-PT" sz="1600" dirty="0" smtClean="0"/>
            </a:br>
            <a:endParaRPr lang="pt-PT" sz="1600" dirty="0" smtClean="0"/>
          </a:p>
          <a:p>
            <a:r>
              <a:rPr lang="pt-PT" sz="2000" dirty="0" smtClean="0"/>
              <a:t>Estimativa do comprimento do </a:t>
            </a:r>
            <a:r>
              <a:rPr lang="pt-PT" sz="2000" dirty="0" smtClean="0"/>
              <a:t>passo </a:t>
            </a:r>
            <a:r>
              <a:rPr lang="pt-PT" sz="1400" dirty="0" smtClean="0"/>
              <a:t>-</a:t>
            </a:r>
            <a:r>
              <a:rPr lang="pt-PT" sz="2000" dirty="0" smtClean="0"/>
              <a:t> </a:t>
            </a:r>
            <a:r>
              <a:rPr lang="pt-PT" sz="2000" dirty="0" smtClean="0"/>
              <a:t/>
            </a:r>
            <a:br>
              <a:rPr lang="pt-PT" sz="2000" dirty="0" smtClean="0"/>
            </a:br>
            <a:r>
              <a:rPr lang="pt-PT" sz="1400" dirty="0" smtClean="0"/>
              <a:t>uma abordagem simplista (existem melhores e</a:t>
            </a:r>
            <a:br>
              <a:rPr lang="pt-PT" sz="1400" dirty="0" smtClean="0"/>
            </a:br>
            <a:r>
              <a:rPr lang="pt-PT" sz="1400" dirty="0" smtClean="0"/>
              <a:t>mais complexas)</a:t>
            </a:r>
            <a:r>
              <a:rPr lang="pt-PT" sz="1800" dirty="0" smtClean="0"/>
              <a:t>:</a:t>
            </a:r>
            <a:endParaRPr lang="pt-PT" sz="2000" dirty="0" smtClean="0"/>
          </a:p>
          <a:p>
            <a:pPr lvl="1"/>
            <a:r>
              <a:rPr lang="pt-PT" sz="1800" dirty="0" smtClean="0"/>
              <a:t>média </a:t>
            </a:r>
            <a:r>
              <a:rPr lang="pt-PT" sz="1800" dirty="0" smtClean="0"/>
              <a:t>do comprimento do</a:t>
            </a:r>
            <a:br>
              <a:rPr lang="pt-PT" sz="1800" dirty="0" smtClean="0"/>
            </a:br>
            <a:r>
              <a:rPr lang="pt-PT" sz="1800" dirty="0" smtClean="0"/>
              <a:t>passo, previamente calculada </a:t>
            </a:r>
            <a:r>
              <a:rPr lang="pt-PT" sz="1800" dirty="0" smtClean="0"/>
              <a:t>através</a:t>
            </a:r>
            <a:br>
              <a:rPr lang="pt-PT" sz="1800" dirty="0" smtClean="0"/>
            </a:br>
            <a:r>
              <a:rPr lang="pt-PT" sz="1800" dirty="0" smtClean="0"/>
              <a:t>doutro </a:t>
            </a:r>
            <a:r>
              <a:rPr lang="pt-PT" sz="1800" dirty="0" smtClean="0"/>
              <a:t>meio de </a:t>
            </a:r>
            <a:r>
              <a:rPr lang="pt-PT" sz="1800" dirty="0" smtClean="0"/>
              <a:t>localização (e.g</a:t>
            </a:r>
            <a:r>
              <a:rPr lang="pt-PT" sz="1800" dirty="0" smtClean="0"/>
              <a:t>. GPS).</a:t>
            </a:r>
          </a:p>
          <a:p>
            <a:pPr lvl="1"/>
            <a:endParaRPr lang="pt-PT" sz="1800" dirty="0" smtClean="0"/>
          </a:p>
          <a:p>
            <a:pPr lvl="1"/>
            <a:endParaRPr lang="pt-PT" sz="1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PDR – Metodologia (2) </a:t>
            </a:r>
            <a:endParaRPr lang="pt-PT" sz="3600" dirty="0"/>
          </a:p>
        </p:txBody>
      </p:sp>
      <p:pic>
        <p:nvPicPr>
          <p:cNvPr id="11266" name="Picture 2" descr="C:\Users\andresp\Desktop\tese\ppts\app2\step_det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87638"/>
            <a:ext cx="3105150" cy="2533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85692" y="6022449"/>
            <a:ext cx="4580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Aceleração</a:t>
            </a:r>
            <a:r>
              <a:rPr lang="en-US" sz="1100" dirty="0" smtClean="0"/>
              <a:t> </a:t>
            </a:r>
            <a:r>
              <a:rPr lang="en-US" sz="1100" dirty="0" err="1" smtClean="0"/>
              <a:t>usada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dirty="0" smtClean="0"/>
              <a:t> </a:t>
            </a:r>
            <a:r>
              <a:rPr lang="en-US" sz="1100" dirty="0" err="1" smtClean="0"/>
              <a:t>detecção</a:t>
            </a:r>
            <a:r>
              <a:rPr lang="en-US" sz="1100" dirty="0" smtClean="0"/>
              <a:t> de </a:t>
            </a:r>
            <a:r>
              <a:rPr lang="en-US" sz="1100" dirty="0" err="1" smtClean="0"/>
              <a:t>passos</a:t>
            </a:r>
            <a:r>
              <a:rPr lang="en-US" sz="1100" dirty="0" smtClean="0"/>
              <a:t> </a:t>
            </a:r>
            <a:r>
              <a:rPr lang="en-US" sz="1100" dirty="0" err="1" smtClean="0"/>
              <a:t>por</a:t>
            </a:r>
            <a:r>
              <a:rPr lang="en-US" sz="1100" dirty="0" smtClean="0"/>
              <a:t> </a:t>
            </a:r>
            <a:r>
              <a:rPr lang="en-US" sz="1100" dirty="0" err="1" smtClean="0"/>
              <a:t>Jani</a:t>
            </a:r>
            <a:r>
              <a:rPr lang="en-US" sz="1100" dirty="0" smtClean="0"/>
              <a:t> K</a:t>
            </a:r>
            <a:r>
              <a:rPr lang="pt-PT" sz="1100" dirty="0" smtClean="0"/>
              <a:t>äppi et al. </a:t>
            </a:r>
            <a:r>
              <a:rPr lang="pt-PT" sz="1100" dirty="0" smtClean="0"/>
              <a:t>em</a:t>
            </a:r>
            <a:endParaRPr lang="pt-PT" sz="1100" dirty="0" smtClean="0"/>
          </a:p>
          <a:p>
            <a:pPr algn="ctr"/>
            <a:r>
              <a:rPr lang="pt-PT" sz="1100" dirty="0" smtClean="0"/>
              <a:t> “MEMS-IMU Based  Pedestrian Navigator for Handheld Devices”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pt-PT" dirty="0" smtClean="0"/>
              <a:t>Determinação da Direcção do Deslocamento:</a:t>
            </a:r>
          </a:p>
          <a:p>
            <a:pPr lvl="1"/>
            <a:r>
              <a:rPr lang="pt-PT" dirty="0" smtClean="0"/>
              <a:t>Utilização da bússola ou giroscópio;</a:t>
            </a:r>
          </a:p>
          <a:p>
            <a:pPr lvl="1"/>
            <a:r>
              <a:rPr lang="pt-PT" dirty="0" smtClean="0"/>
              <a:t>Utilização conjunta da bússola e giroscópio, combinados com um filtro de Kalman.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PDR – Metodologia (3) </a:t>
            </a:r>
            <a:endParaRPr lang="pt-PT" sz="3600" dirty="0"/>
          </a:p>
        </p:txBody>
      </p:sp>
      <p:pic>
        <p:nvPicPr>
          <p:cNvPr id="9218" name="Picture 2" descr="C:\Users\andresp\Desktop\tese\ppts\app2\comp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40968"/>
            <a:ext cx="3312368" cy="332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451728"/>
          </a:xfrm>
        </p:spPr>
        <p:txBody>
          <a:bodyPr>
            <a:normAutofit/>
          </a:bodyPr>
          <a:lstStyle/>
          <a:p>
            <a:r>
              <a:rPr lang="pt-PT" sz="2400" dirty="0" smtClean="0"/>
              <a:t>Utilização das plantas dos edifícios</a:t>
            </a:r>
            <a:r>
              <a:rPr lang="pt-PT" sz="1800" dirty="0" smtClean="0"/>
              <a:t> – uma abordagem simplista (existem melhores e mais complexas)</a:t>
            </a:r>
            <a:r>
              <a:rPr lang="pt-PT" sz="2400" dirty="0" smtClean="0"/>
              <a:t>:</a:t>
            </a:r>
          </a:p>
          <a:p>
            <a:pPr lvl="1"/>
            <a:r>
              <a:rPr lang="pt-PT" sz="2000" dirty="0" smtClean="0"/>
              <a:t>simples introdução de restrições como a impossibilidade do atravessamento de paredes e outras heurísticas</a:t>
            </a:r>
          </a:p>
          <a:p>
            <a:pPr lvl="1"/>
            <a:r>
              <a:rPr lang="pt-PT" sz="2000" dirty="0" smtClean="0"/>
              <a:t>criação de um grafo representativo dos trajectos principais que possa traduzir eficazmente o posicionamento do sujeito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PDR – </a:t>
            </a:r>
            <a:r>
              <a:rPr lang="pt-PT" sz="3600" dirty="0" smtClean="0"/>
              <a:t>Variante: Map-aided </a:t>
            </a:r>
            <a:endParaRPr lang="pt-PT" sz="3600" dirty="0"/>
          </a:p>
        </p:txBody>
      </p:sp>
      <p:pic>
        <p:nvPicPr>
          <p:cNvPr id="8194" name="Picture 2" descr="C:\Users\andresp\Desktop\tese\ppts\app2\map_aid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241" y="3789040"/>
            <a:ext cx="7400207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87824" y="6021288"/>
            <a:ext cx="473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200" dirty="0" smtClean="0"/>
              <a:t>Função densidade de probabilidade antes e depois da curva </a:t>
            </a:r>
          </a:p>
          <a:p>
            <a:pPr algn="ctr"/>
            <a:r>
              <a:rPr lang="pt-PT" sz="1200" dirty="0" smtClean="0"/>
              <a:t>por Urban Forssell et al. em “Map-aided Positioning System”</a:t>
            </a:r>
            <a:endParaRPr lang="pt-P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pt-PT" dirty="0" smtClean="0"/>
              <a:t>Motivação</a:t>
            </a:r>
          </a:p>
          <a:p>
            <a:pPr>
              <a:lnSpc>
                <a:spcPts val="4200"/>
              </a:lnSpc>
            </a:pPr>
            <a:r>
              <a:rPr lang="pt-PT" dirty="0" smtClean="0"/>
              <a:t>Objectivos</a:t>
            </a:r>
          </a:p>
          <a:p>
            <a:pPr>
              <a:lnSpc>
                <a:spcPts val="4200"/>
              </a:lnSpc>
            </a:pPr>
            <a:r>
              <a:rPr lang="pt-PT" dirty="0" smtClean="0"/>
              <a:t>Problema</a:t>
            </a:r>
          </a:p>
          <a:p>
            <a:pPr>
              <a:lnSpc>
                <a:spcPts val="4200"/>
              </a:lnSpc>
            </a:pPr>
            <a:r>
              <a:rPr lang="pt-PT" dirty="0" smtClean="0"/>
              <a:t>Estado da Arte</a:t>
            </a:r>
          </a:p>
          <a:p>
            <a:pPr>
              <a:lnSpc>
                <a:spcPts val="4200"/>
              </a:lnSpc>
            </a:pPr>
            <a:r>
              <a:rPr lang="pt-PT" dirty="0" smtClean="0"/>
              <a:t>Metodologia</a:t>
            </a:r>
          </a:p>
          <a:p>
            <a:pPr>
              <a:lnSpc>
                <a:spcPts val="4200"/>
              </a:lnSpc>
            </a:pPr>
            <a:r>
              <a:rPr lang="pt-PT" dirty="0" smtClean="0"/>
              <a:t>Perspectivas de Solução</a:t>
            </a:r>
          </a:p>
          <a:p>
            <a:pPr>
              <a:lnSpc>
                <a:spcPts val="4200"/>
              </a:lnSpc>
            </a:pPr>
            <a:r>
              <a:rPr lang="pt-PT" dirty="0" smtClean="0"/>
              <a:t>Metodologia &amp; Planeamento</a:t>
            </a:r>
            <a:endParaRPr lang="pt-PT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Sumário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valuation_ic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6632"/>
            <a:ext cx="1584176" cy="15841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fontScale="92500"/>
          </a:bodyPr>
          <a:lstStyle/>
          <a:p>
            <a:r>
              <a:rPr lang="pt-PT" dirty="0" smtClean="0"/>
              <a:t>Vantagens:</a:t>
            </a:r>
          </a:p>
          <a:p>
            <a:pPr lvl="1"/>
            <a:r>
              <a:rPr lang="pt-PT" dirty="0" smtClean="0"/>
              <a:t>Não existe necessidade de alteração do espaço.</a:t>
            </a:r>
          </a:p>
          <a:p>
            <a:pPr lvl="1"/>
            <a:r>
              <a:rPr lang="pt-PT" dirty="0" smtClean="0"/>
              <a:t>É um método adaptável a um leque abrangente de contextos.</a:t>
            </a:r>
          </a:p>
          <a:p>
            <a:pPr lvl="1"/>
            <a:r>
              <a:rPr lang="pt-PT" dirty="0" smtClean="0"/>
              <a:t>As suas variantes (como a utilização da planta do edifício) aproveitam informação tipicamente já existente.</a:t>
            </a:r>
          </a:p>
          <a:p>
            <a:pPr lvl="1"/>
            <a:endParaRPr lang="pt-PT" dirty="0" smtClean="0"/>
          </a:p>
          <a:p>
            <a:r>
              <a:rPr lang="pt-PT" dirty="0" smtClean="0"/>
              <a:t>Desvantagens:</a:t>
            </a:r>
          </a:p>
          <a:p>
            <a:pPr lvl="1"/>
            <a:r>
              <a:rPr lang="pt-PT" dirty="0" smtClean="0"/>
              <a:t>Existência de erro acumulado.</a:t>
            </a:r>
          </a:p>
          <a:p>
            <a:pPr lvl="1"/>
            <a:r>
              <a:rPr lang="pt-PT" dirty="0" smtClean="0"/>
              <a:t>Impossibilidade de determinação de alguns passos (e.g. o uso de elevadores).</a:t>
            </a:r>
          </a:p>
          <a:p>
            <a:pPr lvl="1"/>
            <a:r>
              <a:rPr lang="pt-PT" dirty="0" smtClean="0"/>
              <a:t>Diferente </a:t>
            </a:r>
            <a:r>
              <a:rPr lang="pt-PT" dirty="0" smtClean="0"/>
              <a:t>posicionamento dos dispositivos podem afectar algumas das abordagens.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PDR - Avaliação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GNSS </a:t>
            </a:r>
            <a:r>
              <a:rPr lang="pt-PT" sz="2000" dirty="0" smtClean="0"/>
              <a:t>– Global Navigation Satellite System (tipicamente o GPS)</a:t>
            </a:r>
            <a:endParaRPr lang="pt-PT" dirty="0" smtClean="0"/>
          </a:p>
          <a:p>
            <a:pPr lvl="1"/>
            <a:r>
              <a:rPr lang="pt-PT" sz="2000" dirty="0" smtClean="0"/>
              <a:t>Precisão horizontal documentada: 22 m (95% de confiança)</a:t>
            </a:r>
          </a:p>
          <a:p>
            <a:pPr lvl="1"/>
            <a:r>
              <a:rPr lang="pt-PT" sz="2000" dirty="0" smtClean="0"/>
              <a:t>Precisão verificada em contexto real*: 3 m (95% de confiança) </a:t>
            </a:r>
          </a:p>
          <a:p>
            <a:pPr lvl="1"/>
            <a:endParaRPr lang="pt-PT" sz="2000" dirty="0" smtClean="0"/>
          </a:p>
          <a:p>
            <a:pPr lvl="1"/>
            <a:r>
              <a:rPr lang="pt-PT" dirty="0" smtClean="0"/>
              <a:t>Variantes:</a:t>
            </a:r>
          </a:p>
          <a:p>
            <a:pPr lvl="2"/>
            <a:r>
              <a:rPr lang="pt-PT" dirty="0" smtClean="0"/>
              <a:t>DGNSS</a:t>
            </a:r>
          </a:p>
          <a:p>
            <a:pPr lvl="2"/>
            <a:r>
              <a:rPr lang="pt-PT" dirty="0" smtClean="0"/>
              <a:t>A-GNSS</a:t>
            </a:r>
            <a:br>
              <a:rPr lang="pt-PT" dirty="0" smtClean="0"/>
            </a:br>
            <a:endParaRPr lang="pt-PT" dirty="0" smtClean="0"/>
          </a:p>
          <a:p>
            <a:r>
              <a:rPr lang="pt-PT" dirty="0" smtClean="0"/>
              <a:t>Wi-fi</a:t>
            </a:r>
          </a:p>
          <a:p>
            <a:pPr lvl="1"/>
            <a:r>
              <a:rPr lang="pt-PT" sz="2000" dirty="0" smtClean="0"/>
              <a:t>Já discutido anteriormente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 smtClean="0"/>
              <a:t>Estado da Arte – Localização Outdoor</a:t>
            </a:r>
            <a:endParaRPr lang="pt-PT" sz="3600" dirty="0"/>
          </a:p>
        </p:txBody>
      </p:sp>
      <p:pic>
        <p:nvPicPr>
          <p:cNvPr id="6" name="Picture 2" descr="C:\Users\andresp\Desktop\change-google-maps-icon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34" y="1450906"/>
            <a:ext cx="2377454" cy="336601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915816" y="6093296"/>
            <a:ext cx="604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100" dirty="0" smtClean="0"/>
              <a:t>* Global Positioning System Standard Positioning System performance analysis report </a:t>
            </a:r>
          </a:p>
          <a:p>
            <a:pPr algn="r"/>
            <a:r>
              <a:rPr lang="pt-PT" sz="1100" dirty="0" smtClean="0"/>
              <a:t> U.S. Federal Aviation </a:t>
            </a:r>
            <a:r>
              <a:rPr lang="pt-PT" sz="1100" dirty="0" smtClean="0"/>
              <a:t>Administration – em condições óptimas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resp\Desktop\tese\ppts\app2\solu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55628"/>
            <a:ext cx="3983203" cy="298574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Localização</a:t>
            </a:r>
          </a:p>
          <a:p>
            <a:pPr lvl="1"/>
            <a:r>
              <a:rPr lang="pt-PT" dirty="0" smtClean="0"/>
              <a:t>Pedestrial Dead Reckoning juntamente com as plantas do edifício.</a:t>
            </a:r>
          </a:p>
          <a:p>
            <a:pPr lvl="1"/>
            <a:r>
              <a:rPr lang="pt-PT" dirty="0" smtClean="0"/>
              <a:t>Marcas fiduciais como medida extra para evitar a acumulação de erro.</a:t>
            </a:r>
          </a:p>
          <a:p>
            <a:pPr lvl="1"/>
            <a:r>
              <a:rPr lang="pt-PT" dirty="0" smtClean="0"/>
              <a:t>Possibilidade de interacção </a:t>
            </a:r>
            <a:r>
              <a:rPr lang="pt-PT" dirty="0" smtClean="0"/>
              <a:t>com o</a:t>
            </a:r>
            <a:r>
              <a:rPr lang="pt-PT" dirty="0" smtClean="0"/>
              <a:t> </a:t>
            </a:r>
            <a:r>
              <a:rPr lang="pt-PT" dirty="0" smtClean="0"/>
              <a:t>utilizador na determinação da sua posição (e.g. dizer em que andar saiu num elevador).</a:t>
            </a:r>
          </a:p>
          <a:p>
            <a:pPr lvl="1"/>
            <a:endParaRPr lang="pt-PT" dirty="0" smtClean="0"/>
          </a:p>
          <a:p>
            <a:r>
              <a:rPr lang="pt-PT" dirty="0" smtClean="0"/>
              <a:t>Comunicação</a:t>
            </a:r>
          </a:p>
          <a:p>
            <a:pPr lvl="1"/>
            <a:r>
              <a:rPr lang="pt-PT" dirty="0" smtClean="0"/>
              <a:t>WiFi para a comunicação com</a:t>
            </a:r>
            <a:br>
              <a:rPr lang="pt-PT" dirty="0" smtClean="0"/>
            </a:br>
            <a:r>
              <a:rPr lang="pt-PT" dirty="0" smtClean="0"/>
              <a:t>o servidor.</a:t>
            </a:r>
          </a:p>
          <a:p>
            <a:pPr lvl="1"/>
            <a:r>
              <a:rPr lang="pt-PT" dirty="0" smtClean="0"/>
              <a:t>Dead Reckoning para reduzir</a:t>
            </a:r>
            <a:br>
              <a:rPr lang="pt-PT" dirty="0" smtClean="0"/>
            </a:br>
            <a:r>
              <a:rPr lang="pt-PT" dirty="0" smtClean="0"/>
              <a:t>as consequências dos atrasos.</a:t>
            </a:r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Perspectivas de Solução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536" y="2995101"/>
          <a:ext cx="839627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306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9161"/>
                <a:gridCol w="209161"/>
                <a:gridCol w="209161"/>
                <a:gridCol w="209161"/>
              </a:tblGrid>
              <a:tr h="370840">
                <a:tc gridSpan="24">
                  <a:txBody>
                    <a:bodyPr/>
                    <a:lstStyle/>
                    <a:p>
                      <a:r>
                        <a:rPr lang="pt-PT" dirty="0" smtClean="0"/>
                        <a:t>Tarefas / 23 Semanas – 2º Semestre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E&amp;I técnicas</a:t>
                      </a:r>
                      <a:r>
                        <a:rPr kumimoji="0" lang="pt-P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localização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E&amp;I </a:t>
                      </a:r>
                      <a:r>
                        <a:rPr lang="pt-PT" sz="1400" baseline="0" dirty="0" smtClean="0"/>
                        <a:t>técnicas de comunicação</a:t>
                      </a:r>
                      <a:endParaRPr lang="pt-PT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E&amp;I</a:t>
                      </a:r>
                      <a:r>
                        <a:rPr lang="pt-PT" sz="1400" baseline="0" dirty="0" smtClean="0"/>
                        <a:t> técnicas de AR para disp. móveis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Desenvolvimento do protótipo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Testes e avaliação</a:t>
                      </a:r>
                      <a:r>
                        <a:rPr lang="pt-PT" sz="1400" baseline="0" dirty="0" smtClean="0"/>
                        <a:t> dos resultados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400" dirty="0" smtClean="0"/>
                        <a:t>Escrita do relatório</a:t>
                      </a:r>
                      <a:endParaRPr lang="pt-P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Metodologia &amp; Planeamento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662989"/>
            <a:ext cx="2422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i="1" dirty="0" smtClean="0"/>
              <a:t>E&amp;I – Estudo e Implementação</a:t>
            </a:r>
            <a:endParaRPr lang="pt-PT" sz="1200" i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7452320" y="5879014"/>
            <a:ext cx="43284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0272" y="6095037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200" dirty="0" smtClean="0"/>
              <a:t>Entrega </a:t>
            </a:r>
          </a:p>
          <a:p>
            <a:pPr algn="ctr"/>
            <a:r>
              <a:rPr lang="pt-PT" sz="1200" dirty="0" smtClean="0"/>
              <a:t>Documentação</a:t>
            </a:r>
          </a:p>
          <a:p>
            <a:pPr algn="ctr"/>
            <a:r>
              <a:rPr lang="pt-PT" sz="1200" dirty="0" smtClean="0"/>
              <a:t>Provisória</a:t>
            </a:r>
            <a:endParaRPr lang="pt-PT" sz="12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340769"/>
            <a:ext cx="5987008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Modelo iterativo e incremental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Implementação e avaliação individual de cada uma das soluções para as funcionalidades pretendidas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C:\Users\andresp\Desktop\Iterative_development_model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556792"/>
            <a:ext cx="2304256" cy="12093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/>
              <a:t>Demasiadas</a:t>
            </a:r>
            <a:r>
              <a:rPr lang="en-US" sz="2000" dirty="0" smtClean="0"/>
              <a:t>...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/>
              <a:t>Consultar</a:t>
            </a:r>
            <a:r>
              <a:rPr lang="en-US" sz="2000" dirty="0" smtClean="0"/>
              <a:t> o </a:t>
            </a:r>
            <a:r>
              <a:rPr lang="en-US" sz="2000" dirty="0" err="1" smtClean="0"/>
              <a:t>Relatório</a:t>
            </a:r>
            <a:r>
              <a:rPr lang="en-US" sz="2000" dirty="0" smtClean="0"/>
              <a:t> </a:t>
            </a:r>
            <a:r>
              <a:rPr lang="en-US" sz="2000" dirty="0" err="1" smtClean="0"/>
              <a:t>Preliminar</a:t>
            </a:r>
            <a:r>
              <a:rPr lang="en-US" sz="2000" dirty="0" smtClean="0"/>
              <a:t>:</a:t>
            </a:r>
          </a:p>
          <a:p>
            <a:pPr lvl="1" algn="just"/>
            <a:r>
              <a:rPr lang="en-US" sz="1600" dirty="0" smtClean="0"/>
              <a:t>http://www.sobreira.net/info/wp-content/uploads/2011/01/1a_versao_relatorio.pdf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24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Referências 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131024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PT" dirty="0" smtClean="0"/>
              <a:t>Explorar novas formas de comunicação e interacção</a:t>
            </a:r>
          </a:p>
          <a:p>
            <a:pPr lvl="1" algn="just"/>
            <a:r>
              <a:rPr lang="pt-PT" dirty="0" smtClean="0"/>
              <a:t>Aproveitar recente popularização de tecnologias de localização e AR</a:t>
            </a:r>
          </a:p>
          <a:p>
            <a:pPr lvl="1" algn="just"/>
            <a:endParaRPr lang="pt-PT" dirty="0" smtClean="0"/>
          </a:p>
          <a:p>
            <a:pPr algn="just"/>
            <a:r>
              <a:rPr lang="pt-PT" dirty="0" smtClean="0"/>
              <a:t>Criar uma plataforma de localização indoor que sirva de suporte ao projecto “Augmented Journey - A Virtual Venture into the Real World”</a:t>
            </a:r>
          </a:p>
          <a:p>
            <a:pPr lvl="1"/>
            <a:r>
              <a:rPr lang="pt-PT" sz="1900" dirty="0" smtClean="0"/>
              <a:t>Hugo Machado</a:t>
            </a:r>
          </a:p>
          <a:p>
            <a:pPr lvl="1"/>
            <a:r>
              <a:rPr lang="pt-PT" sz="1900" dirty="0" smtClean="0"/>
              <a:t>Programa doutoral em Digital Media da UTAustin|Portugal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Estudar novos serviços </a:t>
            </a:r>
            <a:r>
              <a:rPr lang="pt-PT" dirty="0" smtClean="0"/>
              <a:t>na área do location-aware.</a:t>
            </a:r>
            <a:endParaRPr lang="pt-PT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Motivação</a:t>
            </a:r>
            <a:endParaRPr lang="pt-PT" dirty="0"/>
          </a:p>
        </p:txBody>
      </p:sp>
      <p:pic>
        <p:nvPicPr>
          <p:cNvPr id="2050" name="Picture 2" descr="C:\Users\andresp\Desktop\Motivation_stai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678461"/>
            <a:ext cx="2160240" cy="319069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sp\Desktop\desenho_FAC_ENGENH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6642" y="4756298"/>
            <a:ext cx="4795838" cy="1697038"/>
          </a:xfrm>
          <a:prstGeom prst="rect">
            <a:avLst/>
          </a:prstGeom>
          <a:noFill/>
        </p:spPr>
      </p:pic>
      <p:pic>
        <p:nvPicPr>
          <p:cNvPr id="1027" name="Picture 3" descr="C:\Users\andresp\Desktop\sc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3024336" cy="201622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5122912" cy="4827991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Produto</a:t>
            </a:r>
          </a:p>
          <a:p>
            <a:pPr lvl="1" algn="just"/>
            <a:r>
              <a:rPr lang="pt-PT" dirty="0" smtClean="0"/>
              <a:t>Para o utilizador final:</a:t>
            </a:r>
          </a:p>
          <a:p>
            <a:pPr lvl="2" algn="just"/>
            <a:r>
              <a:rPr lang="pt-PT" dirty="0" smtClean="0"/>
              <a:t>jogo sério para familiarizar as pessoas com as instalações da FEUP</a:t>
            </a:r>
          </a:p>
          <a:p>
            <a:pPr lvl="2" algn="just"/>
            <a:endParaRPr lang="pt-PT" dirty="0" smtClean="0"/>
          </a:p>
          <a:p>
            <a:pPr lvl="1"/>
            <a:r>
              <a:rPr lang="pt-PT" dirty="0" smtClean="0"/>
              <a:t>Ponto de vista técnico:</a:t>
            </a:r>
          </a:p>
          <a:p>
            <a:pPr lvl="2"/>
            <a:r>
              <a:rPr lang="pt-PT" dirty="0" smtClean="0"/>
              <a:t>plataforma </a:t>
            </a:r>
            <a:r>
              <a:rPr lang="pt-PT" dirty="0" smtClean="0"/>
              <a:t>cliente-servidor</a:t>
            </a:r>
          </a:p>
          <a:p>
            <a:pPr lvl="2"/>
            <a:r>
              <a:rPr lang="pt-PT" i="1" dirty="0" smtClean="0"/>
              <a:t>location-aware</a:t>
            </a:r>
          </a:p>
          <a:p>
            <a:pPr lvl="2"/>
            <a:r>
              <a:rPr lang="pt-PT" dirty="0" smtClean="0"/>
              <a:t>para </a:t>
            </a:r>
            <a:r>
              <a:rPr lang="pt-PT" dirty="0" smtClean="0"/>
              <a:t>dispositivos </a:t>
            </a:r>
            <a:r>
              <a:rPr lang="pt-PT" dirty="0" smtClean="0"/>
              <a:t>móveis</a:t>
            </a:r>
            <a:endParaRPr lang="pt-PT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Objectivo Genérico</a:t>
            </a:r>
            <a:endParaRPr lang="pt-PT" dirty="0"/>
          </a:p>
        </p:txBody>
      </p:sp>
      <p:pic>
        <p:nvPicPr>
          <p:cNvPr id="2050" name="Picture 2" descr="C:\Users\andresp\Desktop\VectorRubik_'scube-by-kreatine\path32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0233" y="5980435"/>
            <a:ext cx="740239" cy="2568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6120" y="3356992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200" i="1" dirty="0" smtClean="0"/>
              <a:t>Pac-Man na aplicação de realidade</a:t>
            </a:r>
          </a:p>
          <a:p>
            <a:pPr algn="ctr"/>
            <a:r>
              <a:rPr lang="pt-PT" sz="1200" i="1" dirty="0" smtClean="0"/>
              <a:t>aumentada Layar 3D</a:t>
            </a:r>
            <a:endParaRPr lang="pt-PT" sz="1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sp\Desktop\tese\ppts\app2\target.jpg"/>
          <p:cNvPicPr>
            <a:picLocks noChangeAspect="1" noChangeArrowheads="1"/>
          </p:cNvPicPr>
          <p:nvPr/>
        </p:nvPicPr>
        <p:blipFill>
          <a:blip r:embed="rId3" cstate="print"/>
          <a:srcRect l="24393" t="2034" r="7306" b="6418"/>
          <a:stretch>
            <a:fillRect/>
          </a:stretch>
        </p:blipFill>
        <p:spPr bwMode="auto">
          <a:xfrm>
            <a:off x="6516216" y="404664"/>
            <a:ext cx="3024336" cy="324036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19256" cy="4525963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pt-PT" sz="2000" dirty="0" smtClean="0"/>
              <a:t>Estudar formas de redução do atraso </a:t>
            </a:r>
            <a:r>
              <a:rPr lang="pt-PT" sz="2000" dirty="0" smtClean="0"/>
              <a:t>nas comunicações;</a:t>
            </a:r>
            <a:endParaRPr lang="pt-PT" sz="2000" dirty="0" smtClean="0"/>
          </a:p>
          <a:p>
            <a:pPr>
              <a:lnSpc>
                <a:spcPts val="3000"/>
              </a:lnSpc>
            </a:pPr>
            <a:endParaRPr lang="pt-PT" sz="2000" dirty="0" smtClean="0"/>
          </a:p>
          <a:p>
            <a:pPr>
              <a:lnSpc>
                <a:spcPts val="3000"/>
              </a:lnSpc>
            </a:pPr>
            <a:r>
              <a:rPr lang="pt-PT" sz="2000" dirty="0" smtClean="0"/>
              <a:t>Investigar técnicas de </a:t>
            </a:r>
            <a:r>
              <a:rPr lang="pt-PT" sz="2000" dirty="0" smtClean="0"/>
              <a:t>localização</a:t>
            </a:r>
            <a:br>
              <a:rPr lang="pt-PT" sz="2000" dirty="0" smtClean="0"/>
            </a:br>
            <a:r>
              <a:rPr lang="pt-PT" sz="2000" dirty="0" smtClean="0"/>
              <a:t>Outdoor/Indoor;</a:t>
            </a:r>
            <a:endParaRPr lang="pt-PT" sz="2000" dirty="0" smtClean="0"/>
          </a:p>
          <a:p>
            <a:pPr>
              <a:lnSpc>
                <a:spcPts val="3000"/>
              </a:lnSpc>
            </a:pPr>
            <a:endParaRPr lang="pt-PT" sz="2000" dirty="0" smtClean="0"/>
          </a:p>
          <a:p>
            <a:pPr>
              <a:lnSpc>
                <a:spcPts val="3000"/>
              </a:lnSpc>
            </a:pPr>
            <a:r>
              <a:rPr lang="pt-PT" sz="2000" dirty="0" smtClean="0"/>
              <a:t>Desenvolver uma solução de localização para o </a:t>
            </a:r>
            <a:r>
              <a:rPr lang="pt-PT" sz="2000" dirty="0" smtClean="0"/>
              <a:t>problema;</a:t>
            </a:r>
            <a:endParaRPr lang="pt-PT" sz="2000" dirty="0" smtClean="0"/>
          </a:p>
          <a:p>
            <a:pPr>
              <a:lnSpc>
                <a:spcPts val="3000"/>
              </a:lnSpc>
            </a:pPr>
            <a:endParaRPr lang="pt-PT" sz="2000" dirty="0" smtClean="0"/>
          </a:p>
          <a:p>
            <a:pPr>
              <a:lnSpc>
                <a:spcPts val="3000"/>
              </a:lnSpc>
            </a:pPr>
            <a:r>
              <a:rPr lang="pt-PT" sz="2000" dirty="0" smtClean="0"/>
              <a:t>Criação dum protótipo das aplicações cliente e servidor que permita comunicar e fornecer a informação necessária ao </a:t>
            </a:r>
            <a:r>
              <a:rPr lang="pt-PT" sz="2000" dirty="0" smtClean="0"/>
              <a:t>jogo.</a:t>
            </a:r>
            <a:endParaRPr lang="pt-PT" sz="2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Objectivos Específicos - Principais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059016" cy="4525963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Localização</a:t>
            </a:r>
          </a:p>
          <a:p>
            <a:pPr lvl="1"/>
            <a:r>
              <a:rPr lang="pt-PT" dirty="0" smtClean="0"/>
              <a:t>Grande parte das aplicações de realidade aumentada necessitam duma precisão relativamente elevada.</a:t>
            </a:r>
          </a:p>
          <a:p>
            <a:pPr lvl="2"/>
            <a:r>
              <a:rPr lang="pt-PT" dirty="0" smtClean="0"/>
              <a:t>No entanto, existem limitações nas técnicas de localização </a:t>
            </a:r>
            <a:r>
              <a:rPr lang="pt-PT" i="1" dirty="0" smtClean="0"/>
              <a:t>indoor</a:t>
            </a:r>
            <a:r>
              <a:rPr lang="pt-PT" dirty="0" smtClean="0"/>
              <a:t> conhecidas.</a:t>
            </a:r>
          </a:p>
          <a:p>
            <a:pPr lvl="1"/>
            <a:endParaRPr lang="pt-PT" dirty="0" smtClean="0"/>
          </a:p>
          <a:p>
            <a:r>
              <a:rPr lang="pt-PT" dirty="0" smtClean="0"/>
              <a:t>Comunicação</a:t>
            </a:r>
          </a:p>
          <a:p>
            <a:pPr lvl="1"/>
            <a:r>
              <a:rPr lang="pt-PT" dirty="0" smtClean="0"/>
              <a:t>Problemas de sincronização de informação (atrasos).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Problema</a:t>
            </a:r>
            <a:endParaRPr lang="pt-PT" dirty="0"/>
          </a:p>
        </p:txBody>
      </p:sp>
      <p:pic>
        <p:nvPicPr>
          <p:cNvPr id="1026" name="Picture 2" descr="C:\Users\andresp\Desktop\change-google-maps-icon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92696"/>
            <a:ext cx="1873398" cy="265237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3" descr="C:\Users\andresp\Desktop\dead_recko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2304256" cy="1686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770984" cy="4525963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Evitar ao máximo a necessidade de adaptação dos edifícios.</a:t>
            </a:r>
          </a:p>
          <a:p>
            <a:endParaRPr lang="pt-PT" dirty="0" smtClean="0"/>
          </a:p>
          <a:p>
            <a:r>
              <a:rPr lang="pt-PT" dirty="0" smtClean="0"/>
              <a:t>Focar </a:t>
            </a:r>
            <a:r>
              <a:rPr lang="pt-PT" dirty="0" smtClean="0"/>
              <a:t>nos problemas da localização indoor.</a:t>
            </a:r>
          </a:p>
          <a:p>
            <a:endParaRPr lang="pt-PT" dirty="0" smtClean="0"/>
          </a:p>
          <a:p>
            <a:r>
              <a:rPr lang="pt-PT" dirty="0" smtClean="0"/>
              <a:t>Tornar </a:t>
            </a:r>
            <a:r>
              <a:rPr lang="pt-PT" dirty="0" smtClean="0"/>
              <a:t>a plataforma expansível para </a:t>
            </a:r>
            <a:r>
              <a:rPr lang="pt-PT" dirty="0" smtClean="0"/>
              <a:t>serviços </a:t>
            </a:r>
            <a:r>
              <a:rPr lang="pt-PT" dirty="0" smtClean="0"/>
              <a:t>e contextos diferentes dentro </a:t>
            </a:r>
            <a:r>
              <a:rPr lang="pt-PT" dirty="0" smtClean="0"/>
              <a:t>do </a:t>
            </a:r>
            <a:r>
              <a:rPr lang="pt-PT" dirty="0" smtClean="0"/>
              <a:t>location-aware.</a:t>
            </a:r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Orientações Gerais</a:t>
            </a:r>
            <a:endParaRPr lang="pt-PT" dirty="0"/>
          </a:p>
        </p:txBody>
      </p:sp>
      <p:pic>
        <p:nvPicPr>
          <p:cNvPr id="7170" name="Picture 2" descr="C:\Users\andresp\Desktop\tese\ppts\app2\Dir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3059832" cy="362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axonomi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13224" y="1124744"/>
            <a:ext cx="6427128" cy="468052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Estado da Arte – Localização Indoor</a:t>
            </a:r>
            <a:endParaRPr lang="pt-PT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447203" y="5991671"/>
            <a:ext cx="646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1200" dirty="0" smtClean="0"/>
              <a:t>Taxonomia proposta por Jorge Torres-Solis et al. em “</a:t>
            </a:r>
            <a:r>
              <a:rPr lang="en-US" sz="1200" dirty="0" smtClean="0"/>
              <a:t>A review of indoor localization</a:t>
            </a:r>
          </a:p>
          <a:p>
            <a:pPr algn="r"/>
            <a:r>
              <a:rPr lang="en-US" sz="1200" dirty="0" smtClean="0"/>
              <a:t> technologies: towards navigational assistance for topographical disorientation”</a:t>
            </a:r>
            <a:endParaRPr lang="pt-PT" sz="1200" dirty="0"/>
          </a:p>
        </p:txBody>
      </p:sp>
      <p:sp>
        <p:nvSpPr>
          <p:cNvPr id="13" name="Oval 12"/>
          <p:cNvSpPr/>
          <p:nvPr/>
        </p:nvSpPr>
        <p:spPr>
          <a:xfrm>
            <a:off x="6660232" y="1196752"/>
            <a:ext cx="1224136" cy="216024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5940152" y="2420888"/>
            <a:ext cx="1584176" cy="288032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4211960" y="4653136"/>
            <a:ext cx="1800200" cy="288032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94920" cy="4525963"/>
          </a:xfrm>
        </p:spPr>
        <p:txBody>
          <a:bodyPr/>
          <a:lstStyle/>
          <a:p>
            <a:r>
              <a:rPr lang="pt-PT" dirty="0" smtClean="0"/>
              <a:t>WiFi/WLAN, Bluetooth, Ultra-wideband (UWB)...</a:t>
            </a:r>
          </a:p>
          <a:p>
            <a:endParaRPr lang="pt-PT" dirty="0" smtClean="0"/>
          </a:p>
          <a:p>
            <a:r>
              <a:rPr lang="pt-PT" dirty="0" smtClean="0"/>
              <a:t>Precisão:</a:t>
            </a:r>
          </a:p>
          <a:p>
            <a:pPr lvl="1"/>
            <a:r>
              <a:rPr lang="pt-PT" dirty="0" smtClean="0"/>
              <a:t> 2 a 3 metros</a:t>
            </a:r>
          </a:p>
          <a:p>
            <a:pPr lvl="2"/>
            <a:r>
              <a:rPr lang="pt-PT" dirty="0" smtClean="0"/>
              <a:t>dependendo da tecnologia</a:t>
            </a:r>
          </a:p>
          <a:p>
            <a:endParaRPr lang="pt-PT" dirty="0" smtClean="0"/>
          </a:p>
          <a:p>
            <a:r>
              <a:rPr lang="pt-PT" dirty="0" smtClean="0"/>
              <a:t>Versões principais:</a:t>
            </a:r>
          </a:p>
          <a:p>
            <a:pPr lvl="1"/>
            <a:r>
              <a:rPr lang="pt-PT" dirty="0" smtClean="0"/>
              <a:t>com fingerprinting</a:t>
            </a:r>
          </a:p>
          <a:p>
            <a:pPr lvl="1"/>
            <a:r>
              <a:rPr lang="pt-PT" dirty="0" smtClean="0"/>
              <a:t>sem fingerprinting</a:t>
            </a:r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MIEIC 2010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C60E-EA1A-41DC-9BE7-A249F1686BF8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Radio Frequência</a:t>
            </a:r>
            <a:endParaRPr lang="pt-PT" dirty="0"/>
          </a:p>
        </p:txBody>
      </p:sp>
      <p:pic>
        <p:nvPicPr>
          <p:cNvPr id="6" name="Picture 5" descr="BlueToo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996952"/>
            <a:ext cx="1434542" cy="1434542"/>
          </a:xfrm>
          <a:prstGeom prst="rect">
            <a:avLst/>
          </a:prstGeom>
        </p:spPr>
      </p:pic>
      <p:pic>
        <p:nvPicPr>
          <p:cNvPr id="7" name="Picture 6" descr="uwb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725144"/>
            <a:ext cx="1296144" cy="1177231"/>
          </a:xfrm>
          <a:prstGeom prst="rect">
            <a:avLst/>
          </a:prstGeom>
        </p:spPr>
      </p:pic>
      <p:pic>
        <p:nvPicPr>
          <p:cNvPr id="8" name="Picture 7" descr="wifi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3063" y="1268760"/>
            <a:ext cx="3337409" cy="150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1744</TotalTime>
  <Words>1979</Words>
  <Application>Microsoft Office PowerPoint</Application>
  <PresentationFormat>On-screen Show (4:3)</PresentationFormat>
  <Paragraphs>320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Jogo sério para ambiente cooperativo baseado em sistemas de localização</vt:lpstr>
      <vt:lpstr>Sumário</vt:lpstr>
      <vt:lpstr>Motivação</vt:lpstr>
      <vt:lpstr>Objectivo Genérico</vt:lpstr>
      <vt:lpstr>Objectivos Específicos - Principais</vt:lpstr>
      <vt:lpstr>Problema</vt:lpstr>
      <vt:lpstr>Orientações Gerais</vt:lpstr>
      <vt:lpstr>Estado da Arte – Localização Indoor</vt:lpstr>
      <vt:lpstr>Radio Frequência</vt:lpstr>
      <vt:lpstr>Radio Frequência – Metodologia</vt:lpstr>
      <vt:lpstr>Radio Freq. - Avaliação</vt:lpstr>
      <vt:lpstr>Processamento de Imagem</vt:lpstr>
      <vt:lpstr>Proc. de Imagem – Metodologia</vt:lpstr>
      <vt:lpstr>Proc. Imagem - Avaliação</vt:lpstr>
      <vt:lpstr>Pedestrial Dead Reckoning</vt:lpstr>
      <vt:lpstr>PDR – Metodologia (1) </vt:lpstr>
      <vt:lpstr>PDR – Metodologia (2) </vt:lpstr>
      <vt:lpstr>PDR – Metodologia (3) </vt:lpstr>
      <vt:lpstr>PDR – Variante: Map-aided </vt:lpstr>
      <vt:lpstr>PDR - Avaliação</vt:lpstr>
      <vt:lpstr>Estado da Arte – Localização Outdoor</vt:lpstr>
      <vt:lpstr>Perspectivas de Solução</vt:lpstr>
      <vt:lpstr>Metodologia &amp; Planeamento</vt:lpstr>
      <vt:lpstr>Referências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andresp</dc:creator>
  <cp:lastModifiedBy>andresp</cp:lastModifiedBy>
  <cp:revision>515</cp:revision>
  <dcterms:created xsi:type="dcterms:W3CDTF">2010-12-10T10:04:59Z</dcterms:created>
  <dcterms:modified xsi:type="dcterms:W3CDTF">2011-02-01T12:13:20Z</dcterms:modified>
</cp:coreProperties>
</file>